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sz="half" idx="13"/>
          </p:nvPr>
        </p:nvSpPr>
        <p:spPr>
          <a:xfrm>
            <a:off x="6503154" y="0"/>
            <a:ext cx="6502401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Image"/>
          <p:cNvSpPr/>
          <p:nvPr>
            <p:ph type="pic" sz="half" idx="14"/>
          </p:nvPr>
        </p:nvSpPr>
        <p:spPr>
          <a:xfrm>
            <a:off x="6502400" y="4902200"/>
            <a:ext cx="650240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Image"/>
          <p:cNvSpPr/>
          <p:nvPr>
            <p:ph type="pic" idx="15"/>
          </p:nvPr>
        </p:nvSpPr>
        <p:spPr>
          <a:xfrm>
            <a:off x="0" y="0"/>
            <a:ext cx="6468534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469900" y="2362200"/>
            <a:ext cx="12065000" cy="5229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4" y="0"/>
                </a:moveTo>
                <a:cubicBezTo>
                  <a:pt x="100" y="0"/>
                  <a:pt x="0" y="232"/>
                  <a:pt x="0" y="516"/>
                </a:cubicBezTo>
                <a:lnTo>
                  <a:pt x="0" y="18789"/>
                </a:lnTo>
                <a:cubicBezTo>
                  <a:pt x="0" y="19073"/>
                  <a:pt x="100" y="19305"/>
                  <a:pt x="224" y="19305"/>
                </a:cubicBezTo>
                <a:lnTo>
                  <a:pt x="17228" y="19305"/>
                </a:lnTo>
                <a:lnTo>
                  <a:pt x="17850" y="21600"/>
                </a:lnTo>
                <a:lnTo>
                  <a:pt x="18471" y="19305"/>
                </a:lnTo>
                <a:lnTo>
                  <a:pt x="21376" y="19305"/>
                </a:lnTo>
                <a:cubicBezTo>
                  <a:pt x="21500" y="19305"/>
                  <a:pt x="21600" y="19073"/>
                  <a:pt x="21600" y="18789"/>
                </a:cubicBezTo>
                <a:lnTo>
                  <a:pt x="21600" y="516"/>
                </a:lnTo>
                <a:cubicBezTo>
                  <a:pt x="21600" y="232"/>
                  <a:pt x="21500" y="0"/>
                  <a:pt x="21376" y="0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Type a quote here."/>
          <p:cNvSpPr txBox="1"/>
          <p:nvPr>
            <p:ph type="body" sz="quarter" idx="13"/>
          </p:nvPr>
        </p:nvSpPr>
        <p:spPr>
          <a:xfrm>
            <a:off x="889000" y="2908300"/>
            <a:ext cx="11226800" cy="12979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Johnny Appleseed"/>
          <p:cNvSpPr txBox="1"/>
          <p:nvPr>
            <p:ph type="body" sz="quarter" idx="14"/>
          </p:nvPr>
        </p:nvSpPr>
        <p:spPr>
          <a:xfrm>
            <a:off x="406400" y="7789333"/>
            <a:ext cx="12192000" cy="86360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60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Text"/>
          <p:cNvSpPr txBox="1"/>
          <p:nvPr>
            <p:ph type="body" sz="quarter" idx="15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/>
          <p:nvPr>
            <p:ph type="body" sz="quarter" idx="13"/>
          </p:nvPr>
        </p:nvSpPr>
        <p:spPr>
          <a:xfrm>
            <a:off x="5892800" y="2641600"/>
            <a:ext cx="6705600" cy="2501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9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Image"/>
          <p:cNvSpPr/>
          <p:nvPr>
            <p:ph type="pic" idx="14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Johnny Appleseed"/>
          <p:cNvSpPr txBox="1"/>
          <p:nvPr>
            <p:ph type="body" sz="quarter" idx="15"/>
          </p:nvPr>
        </p:nvSpPr>
        <p:spPr>
          <a:xfrm>
            <a:off x="5892800" y="7789333"/>
            <a:ext cx="6705600" cy="86360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spcBef>
                <a:spcPts val="0"/>
              </a:spcBef>
              <a:buClrTx/>
              <a:buSzTx/>
              <a:buFontTx/>
              <a:buNone/>
              <a:defRPr sz="6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Line"/>
          <p:cNvSpPr/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2161859" y="4191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406400" y="4038600"/>
            <a:ext cx="12192000" cy="45212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5892800" y="6141012"/>
            <a:ext cx="6705600" cy="145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Image"/>
          <p:cNvSpPr/>
          <p:nvPr>
            <p:ph type="pic" idx="13"/>
          </p:nvPr>
        </p:nvSpPr>
        <p:spPr>
          <a:xfrm>
            <a:off x="0" y="0"/>
            <a:ext cx="5486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892800" y="6426200"/>
            <a:ext cx="67056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892800" y="4267200"/>
            <a:ext cx="67056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/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20"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Image"/>
          <p:cNvSpPr/>
          <p:nvPr>
            <p:ph type="pic" sz="half" idx="14"/>
          </p:nvPr>
        </p:nvSpPr>
        <p:spPr>
          <a:xfrm>
            <a:off x="7112000" y="1536700"/>
            <a:ext cx="5486400" cy="7797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itle Text"/>
          <p:cNvSpPr txBox="1"/>
          <p:nvPr>
            <p:ph type="title"/>
          </p:nvPr>
        </p:nvSpPr>
        <p:spPr>
          <a:xfrm>
            <a:off x="406400" y="1536700"/>
            <a:ext cx="62992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sz="half" idx="1"/>
          </p:nvPr>
        </p:nvSpPr>
        <p:spPr>
          <a:xfrm>
            <a:off x="406400" y="2743200"/>
            <a:ext cx="6299200" cy="61087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2800"/>
            </a:lvl1pPr>
            <a:lvl2pPr>
              <a:buClr>
                <a:schemeClr val="accent1"/>
              </a:buClr>
              <a:buChar char="▸"/>
              <a:defRPr sz="2800"/>
            </a:lvl2pPr>
            <a:lvl3pPr>
              <a:buClr>
                <a:schemeClr val="accent1"/>
              </a:buClr>
              <a:buChar char="▸"/>
              <a:defRPr sz="2800"/>
            </a:lvl3pPr>
            <a:lvl4pPr>
              <a:buClr>
                <a:schemeClr val="accent1"/>
              </a:buClr>
              <a:buChar char="▸"/>
              <a:defRPr sz="2800"/>
            </a:lvl4pPr>
            <a:lvl5pPr>
              <a:buClr>
                <a:schemeClr val="accent1"/>
              </a:buClr>
              <a:buChar char="▸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06400" y="993160"/>
            <a:ext cx="12192000" cy="263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0" baseline="0" cap="none" i="0" spc="0" strike="noStrike" sz="3400" u="none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pt_home_page.png" descr="ppt_home_p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30027" y="-22405"/>
            <a:ext cx="15677454" cy="9798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4207" y="855767"/>
            <a:ext cx="5288991" cy="7788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bridge-JNI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bridge-JNI</a:t>
            </a:r>
          </a:p>
        </p:txBody>
      </p:sp>
      <p:sp>
        <p:nvSpPr>
          <p:cNvPr id="204" name="对Java提供API，是Java和C/C++的桥接层…"/>
          <p:cNvSpPr txBox="1"/>
          <p:nvPr>
            <p:ph type="body" sz="half" idx="1"/>
          </p:nvPr>
        </p:nvSpPr>
        <p:spPr>
          <a:xfrm>
            <a:off x="406400" y="2743200"/>
            <a:ext cx="12192000" cy="2407844"/>
          </a:xfrm>
          <a:prstGeom prst="rect">
            <a:avLst/>
          </a:prstGeom>
        </p:spPr>
        <p:txBody>
          <a:bodyPr/>
          <a:lstStyle/>
          <a:p>
            <a:pPr/>
            <a:r>
              <a:t>对Java提供API，是Java和C/C++的桥接层</a:t>
            </a:r>
          </a:p>
          <a:p>
            <a:pPr/>
            <a:r>
              <a:t>偏向C/C++开发技术栈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006" y="5443602"/>
            <a:ext cx="4356101" cy="387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Native-C/C++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Native-C/C++</a:t>
            </a:r>
          </a:p>
        </p:txBody>
      </p:sp>
      <p:sp>
        <p:nvSpPr>
          <p:cNvPr id="208" name="使用C/C++开发技术栈…"/>
          <p:cNvSpPr txBox="1"/>
          <p:nvPr>
            <p:ph type="body" sz="half" idx="1"/>
          </p:nvPr>
        </p:nvSpPr>
        <p:spPr>
          <a:xfrm>
            <a:off x="406400" y="2743200"/>
            <a:ext cx="12192000" cy="3856278"/>
          </a:xfrm>
          <a:prstGeom prst="rect">
            <a:avLst/>
          </a:prstGeom>
        </p:spPr>
        <p:txBody>
          <a:bodyPr/>
          <a:lstStyle/>
          <a:p>
            <a:pPr/>
            <a:r>
              <a:t>使用C/C++开发技术栈</a:t>
            </a:r>
          </a:p>
          <a:p>
            <a:pPr/>
            <a:r>
              <a:t>JVM（ART/Dalvik）、JavaScript Core(Webkit/Chromium)</a:t>
            </a:r>
          </a:p>
          <a:p>
            <a:pPr/>
            <a:r>
              <a:t>HAL层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Native-C/C++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Native-C/C++</a:t>
            </a:r>
          </a:p>
        </p:txBody>
      </p:sp>
      <p:sp>
        <p:nvSpPr>
          <p:cNvPr id="211" name="使用C/C++开发技术栈…"/>
          <p:cNvSpPr txBox="1"/>
          <p:nvPr>
            <p:ph type="body" sz="half" idx="1"/>
          </p:nvPr>
        </p:nvSpPr>
        <p:spPr>
          <a:xfrm>
            <a:off x="406400" y="2743200"/>
            <a:ext cx="12192000" cy="3856278"/>
          </a:xfrm>
          <a:prstGeom prst="rect">
            <a:avLst/>
          </a:prstGeom>
        </p:spPr>
        <p:txBody>
          <a:bodyPr/>
          <a:lstStyle/>
          <a:p>
            <a:pPr/>
            <a:r>
              <a:t>使用C/C++开发技术栈</a:t>
            </a:r>
          </a:p>
          <a:p>
            <a:pPr/>
            <a:r>
              <a:t>JVM（ART/Dalvik）、JavaScript Core(Webkit/Chromium)</a:t>
            </a:r>
          </a:p>
          <a:p>
            <a:pPr/>
            <a:r>
              <a:t>HAL层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谢谢观看"/>
          <p:cNvSpPr txBox="1"/>
          <p:nvPr/>
        </p:nvSpPr>
        <p:spPr>
          <a:xfrm>
            <a:off x="5774903" y="2845300"/>
            <a:ext cx="11303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谢谢观看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6892" y="4237756"/>
            <a:ext cx="5271016" cy="381153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博客地址：https://hawksjamesf.github.io/blog/"/>
          <p:cNvSpPr txBox="1"/>
          <p:nvPr/>
        </p:nvSpPr>
        <p:spPr>
          <a:xfrm>
            <a:off x="3591348" y="3602463"/>
            <a:ext cx="5822104" cy="463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博客地址：https://hawksjamesf.github.io/blog/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ndroid 系统概述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defRPr sz="13600"/>
            </a:lvl1pPr>
          </a:lstStyle>
          <a:p>
            <a:pPr/>
            <a:r>
              <a:t>Android 系统概述</a:t>
            </a:r>
          </a:p>
        </p:txBody>
      </p:sp>
      <p:sp>
        <p:nvSpPr>
          <p:cNvPr id="169" name="从入门到放弃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从入门到放弃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586" y="635514"/>
            <a:ext cx="5611347" cy="8262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2650" y="3219450"/>
            <a:ext cx="4686300" cy="26543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就可以放弃了"/>
          <p:cNvSpPr/>
          <p:nvPr/>
        </p:nvSpPr>
        <p:spPr>
          <a:xfrm>
            <a:off x="5613400" y="4241800"/>
            <a:ext cx="3078163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28" y="0"/>
                </a:moveTo>
                <a:cubicBezTo>
                  <a:pt x="1982" y="0"/>
                  <a:pt x="1782" y="484"/>
                  <a:pt x="1782" y="1080"/>
                </a:cubicBezTo>
                <a:lnTo>
                  <a:pt x="1782" y="8640"/>
                </a:lnTo>
                <a:lnTo>
                  <a:pt x="0" y="10800"/>
                </a:lnTo>
                <a:lnTo>
                  <a:pt x="1782" y="12960"/>
                </a:lnTo>
                <a:lnTo>
                  <a:pt x="1782" y="20520"/>
                </a:lnTo>
                <a:cubicBezTo>
                  <a:pt x="1782" y="21116"/>
                  <a:pt x="1982" y="21600"/>
                  <a:pt x="2228" y="21600"/>
                </a:cubicBezTo>
                <a:lnTo>
                  <a:pt x="21154" y="21600"/>
                </a:lnTo>
                <a:cubicBezTo>
                  <a:pt x="21401" y="21600"/>
                  <a:pt x="21600" y="21116"/>
                  <a:pt x="21600" y="20520"/>
                </a:cubicBezTo>
                <a:lnTo>
                  <a:pt x="21600" y="1080"/>
                </a:lnTo>
                <a:cubicBezTo>
                  <a:pt x="21600" y="484"/>
                  <a:pt x="21401" y="0"/>
                  <a:pt x="21154" y="0"/>
                </a:cubicBezTo>
                <a:lnTo>
                  <a:pt x="222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就可以放弃了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5"/>
      <p:bldP build="whole" bldLvl="1" animBg="1" rev="0" advAuto="0" spid="172" grpId="2"/>
      <p:bldP build="whole" bldLvl="1" animBg="1" rev="0" advAuto="0" spid="171" grpId="1"/>
      <p:bldP build="whole" bldLvl="1" animBg="1" rev="0" advAuto="0" spid="171" grpId="3"/>
      <p:bldP build="whole" bldLvl="1" animBg="1" rev="0" advAuto="0" spid="172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uild system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build system</a:t>
            </a:r>
          </a:p>
        </p:txBody>
      </p:sp>
      <p:sp>
        <p:nvSpPr>
          <p:cNvPr id="176" name="GNU make /kati—-&gt;Blueprint/Soo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pPr/>
            <a:r>
              <a:t>GNU make /kati—-&gt;Blueprint/Soong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918" y="3459507"/>
            <a:ext cx="4899067" cy="5918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8359" y="3457446"/>
            <a:ext cx="3849941" cy="592225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编译source code、overlay资源、签名、打包、dex优化"/>
          <p:cNvSpPr txBox="1"/>
          <p:nvPr>
            <p:ph type="body" sz="quarter" idx="1"/>
          </p:nvPr>
        </p:nvSpPr>
        <p:spPr>
          <a:xfrm>
            <a:off x="406400" y="2743200"/>
            <a:ext cx="12192000" cy="626456"/>
          </a:xfrm>
          <a:prstGeom prst="rect">
            <a:avLst/>
          </a:prstGeom>
        </p:spPr>
        <p:txBody>
          <a:bodyPr/>
          <a:lstStyle>
            <a:lvl1pPr marL="373379" indent="-373379" defTabSz="490727">
              <a:spcBef>
                <a:spcPts val="2300"/>
              </a:spcBef>
              <a:defRPr sz="2856"/>
            </a:lvl1pPr>
          </a:lstStyle>
          <a:p>
            <a:pPr/>
            <a:r>
              <a:t>编译source code、overlay资源、签名、打包、dex优化</a:t>
            </a:r>
          </a:p>
        </p:txBody>
      </p:sp>
      <p:sp>
        <p:nvSpPr>
          <p:cNvPr id="180" name="MakeFile—-&gt;BUILD"/>
          <p:cNvSpPr txBox="1"/>
          <p:nvPr/>
        </p:nvSpPr>
        <p:spPr>
          <a:xfrm>
            <a:off x="406399" y="3340150"/>
            <a:ext cx="121920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444500" indent="-444500">
              <a:spcBef>
                <a:spcPts val="28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3400"/>
            </a:lvl1pPr>
          </a:lstStyle>
          <a:p>
            <a:pPr/>
            <a:r>
              <a:t>MakeFile—-&gt;BUILD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1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5"/>
      <p:bldP build="whole" bldLvl="1" animBg="1" rev="0" advAuto="0" spid="179" grpId="1"/>
      <p:bldP build="whole" bldLvl="1" animBg="1" rev="0" advAuto="0" spid="177" grpId="4"/>
      <p:bldP build="whole" bldLvl="1" animBg="1" rev="0" advAuto="0" spid="180" grpId="6"/>
      <p:bldP build="whole" bldLvl="1" animBg="1" rev="0" advAuto="0" spid="178" grpId="3"/>
      <p:bldP build="whole" bldLvl="1" animBg="1" rev="0" advAuto="0" spid="17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amework Design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Framework Design</a:t>
            </a:r>
          </a:p>
        </p:txBody>
      </p:sp>
      <p:pic>
        <p:nvPicPr>
          <p:cNvPr id="183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5998" t="3863" r="20313" b="12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4" name="关于Framework层的一些东西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8835">
              <a:spcBef>
                <a:spcPts val="1600"/>
              </a:spcBef>
              <a:defRPr sz="3480"/>
            </a:lvl1pPr>
          </a:lstStyle>
          <a:p>
            <a:pPr/>
            <a:r>
              <a:t>关于Framework层的一些东西</a:t>
            </a:r>
          </a:p>
        </p:txBody>
      </p:sp>
      <p:sp>
        <p:nvSpPr>
          <p:cNvPr id="185" name="Handler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Handler</a:t>
            </a:r>
          </a:p>
          <a:p>
            <a:pPr/>
            <a:r>
              <a:t>ActivityManagerService</a:t>
            </a:r>
          </a:p>
          <a:p>
            <a:pPr/>
            <a:r>
              <a:t>PackageManagerService</a:t>
            </a:r>
          </a:p>
          <a:p>
            <a:pPr/>
            <a:r>
              <a:t>WindowManagerService</a:t>
            </a:r>
          </a:p>
          <a:p>
            <a:pPr/>
            <a:r>
              <a:t>Context家族</a:t>
            </a:r>
          </a:p>
          <a:p>
            <a:pPr/>
            <a:r>
              <a:t>View家族</a:t>
            </a:r>
          </a:p>
          <a:p>
            <a:pPr/>
            <a:r>
              <a:t>……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ramework Design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Framework Design</a:t>
            </a:r>
          </a:p>
        </p:txBody>
      </p:sp>
      <p:pic>
        <p:nvPicPr>
          <p:cNvPr id="188" name="Image" descr="Image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5998" t="3863" r="20313" b="12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9" name="关于Framework层的一些东西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8835">
              <a:spcBef>
                <a:spcPts val="1600"/>
              </a:spcBef>
              <a:defRPr sz="3480"/>
            </a:lvl1pPr>
          </a:lstStyle>
          <a:p>
            <a:pPr/>
            <a:r>
              <a:t>关于Framework层的一些东西</a:t>
            </a:r>
          </a:p>
        </p:txBody>
      </p:sp>
      <p:sp>
        <p:nvSpPr>
          <p:cNvPr id="190" name="线程：解决任务难易度（Handler、Looper、MessageQueue、Message）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5604" indent="-395604" defTabSz="519937">
              <a:spcBef>
                <a:spcPts val="2400"/>
              </a:spcBef>
              <a:defRPr sz="2492"/>
            </a:pPr>
            <a:r>
              <a:t>线程：解决任务难易度（Handler、Looper、MessageQueue、Message）</a:t>
            </a:r>
          </a:p>
          <a:p>
            <a:pPr marL="395604" indent="-395604" defTabSz="519937">
              <a:spcBef>
                <a:spcPts val="2400"/>
              </a:spcBef>
              <a:defRPr sz="2492"/>
            </a:pPr>
            <a:r>
              <a:t>进程：独立组件通讯（Binder、Socket）</a:t>
            </a:r>
          </a:p>
          <a:p>
            <a:pPr marL="395604" indent="-395604" defTabSz="519937">
              <a:spcBef>
                <a:spcPts val="2400"/>
              </a:spcBef>
              <a:defRPr sz="2492"/>
            </a:pPr>
            <a:r>
              <a:t>运行环境搭建（Context家族）</a:t>
            </a:r>
          </a:p>
          <a:p>
            <a:pPr marL="395604" indent="-395604" defTabSz="519937">
              <a:spcBef>
                <a:spcPts val="2400"/>
              </a:spcBef>
              <a:defRPr sz="2492"/>
            </a:pPr>
            <a:r>
              <a:t>进程管理、四大组件管理（AMS）</a:t>
            </a:r>
          </a:p>
          <a:p>
            <a:pPr marL="395604" indent="-395604" defTabSz="519937">
              <a:spcBef>
                <a:spcPts val="2400"/>
              </a:spcBef>
              <a:defRPr sz="2492"/>
            </a:pPr>
            <a:r>
              <a:t>UI管理（WMS、View家族）</a:t>
            </a:r>
          </a:p>
          <a:p>
            <a:pPr marL="395604" indent="-395604" defTabSz="519937">
              <a:spcBef>
                <a:spcPts val="2400"/>
              </a:spcBef>
              <a:defRPr sz="2492"/>
            </a:pPr>
            <a:r>
              <a:t>包管理、安全问题（PKMS）</a:t>
            </a:r>
          </a:p>
          <a:p>
            <a:pPr marL="395604" indent="-395604" defTabSz="519937">
              <a:spcBef>
                <a:spcPts val="2400"/>
              </a:spcBef>
              <a:defRPr sz="2492"/>
            </a:pPr>
            <a:r>
              <a:t>……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2442" y="2414740"/>
            <a:ext cx="10119916" cy="492412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消息机制"/>
          <p:cNvSpPr txBox="1"/>
          <p:nvPr/>
        </p:nvSpPr>
        <p:spPr>
          <a:xfrm>
            <a:off x="856943" y="836163"/>
            <a:ext cx="11303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消息机制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4070" y="388827"/>
            <a:ext cx="6430938" cy="897594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AMS"/>
          <p:cNvSpPr txBox="1"/>
          <p:nvPr/>
        </p:nvSpPr>
        <p:spPr>
          <a:xfrm>
            <a:off x="362528" y="416454"/>
            <a:ext cx="66878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8632" y="1560297"/>
            <a:ext cx="10529041" cy="717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WMS"/>
          <p:cNvSpPr txBox="1"/>
          <p:nvPr/>
        </p:nvSpPr>
        <p:spPr>
          <a:xfrm>
            <a:off x="695765" y="527533"/>
            <a:ext cx="73914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